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303" r:id="rId5"/>
    <p:sldId id="302" r:id="rId6"/>
    <p:sldId id="259" r:id="rId7"/>
    <p:sldId id="265" r:id="rId8"/>
    <p:sldId id="348" r:id="rId9"/>
    <p:sldId id="258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3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0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9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1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4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93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1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88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87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12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07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73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9782-F2E0-43DA-A45F-3C5AE27C138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28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2269" y="3205385"/>
            <a:ext cx="45529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Montserrat ExtraBold" pitchFamily="2" charset="-52"/>
              </a:rPr>
              <a:t>Грибова Ольга Евгеньевна</a:t>
            </a:r>
            <a:r>
              <a:rPr lang="ru-RU" sz="1100" dirty="0">
                <a:solidFill>
                  <a:schemeClr val="bg1"/>
                </a:solidFill>
                <a:latin typeface="Montserrat SemiBold" pitchFamily="2" charset="-52"/>
              </a:rPr>
              <a:t>, </a:t>
            </a:r>
          </a:p>
          <a:p>
            <a:pPr algn="ctr"/>
            <a:r>
              <a:rPr lang="ru-RU" sz="1100" dirty="0" err="1">
                <a:solidFill>
                  <a:schemeClr val="bg1"/>
                </a:solidFill>
                <a:latin typeface="Montserrat SemiBold" pitchFamily="2" charset="-52"/>
              </a:rPr>
              <a:t>к.п.н</a:t>
            </a:r>
            <a:r>
              <a:rPr lang="ru-RU" sz="1100" dirty="0">
                <a:solidFill>
                  <a:schemeClr val="bg1"/>
                </a:solidFill>
                <a:latin typeface="Montserrat SemiBold" pitchFamily="2" charset="-52"/>
              </a:rPr>
              <a:t>., ведущий научный сотрудник 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  <a:latin typeface="Montserrat SemiBold" pitchFamily="2" charset="-52"/>
              </a:rPr>
              <a:t>ФГБНУ «ИКП РАО»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01581" y="19981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ontserrat SemiBold" pitchFamily="2" charset="-52"/>
                <a:ea typeface="Tahoma" panose="020B0604030504040204" pitchFamily="34" charset="0"/>
                <a:cs typeface="Tahoma" panose="020B0604030504040204" pitchFamily="34" charset="0"/>
              </a:rPr>
              <a:t>Актуальные проблемы современной логопедии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06586" y="3045855"/>
            <a:ext cx="68090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551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65744" y="1424737"/>
            <a:ext cx="7393400" cy="2226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100" b="1" dirty="0">
                <a:solidFill>
                  <a:srgbClr val="8B3C67"/>
                </a:solidFill>
                <a:latin typeface="Montserrat ExtraBold" pitchFamily="2" charset="-52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dirty="0">
                <a:solidFill>
                  <a:srgbClr val="8B3C67"/>
                </a:solidFill>
                <a:latin typeface="Montserrat SemiBold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Организация и содержание логопедического обследования</a:t>
            </a:r>
          </a:p>
          <a:p>
            <a:r>
              <a:rPr lang="ru-RU" dirty="0">
                <a:solidFill>
                  <a:srgbClr val="8B3C67"/>
                </a:solidFill>
                <a:latin typeface="Montserrat ExtraBold" pitchFamily="2" charset="-52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ru-RU" dirty="0">
                <a:solidFill>
                  <a:srgbClr val="8B3C67"/>
                </a:solidFill>
                <a:latin typeface="Montserrat SemiBold" pitchFamily="2" charset="-52"/>
                <a:ea typeface="Tahoma" panose="020B0604030504040204" pitchFamily="34" charset="0"/>
                <a:cs typeface="Tahoma" panose="020B0604030504040204" pitchFamily="34" charset="0"/>
              </a:rPr>
              <a:t>Реализация ФГОС ОО для детей с ТНР.</a:t>
            </a:r>
          </a:p>
          <a:p>
            <a:r>
              <a:rPr lang="ru-RU" dirty="0">
                <a:solidFill>
                  <a:srgbClr val="8B3C67"/>
                </a:solidFill>
                <a:latin typeface="Montserrat SemiBold" pitchFamily="2" charset="-52"/>
                <a:ea typeface="Tahoma" panose="020B0604030504040204" pitchFamily="34" charset="0"/>
                <a:cs typeface="Tahoma" panose="020B0604030504040204" pitchFamily="34" charset="0"/>
              </a:rPr>
              <a:t>3. Уточнение формулировок логопедических заключений у детей различных возрастов и с различной структурой дефекта.</a:t>
            </a:r>
          </a:p>
          <a:p>
            <a:r>
              <a:rPr lang="ru-RU" dirty="0">
                <a:solidFill>
                  <a:srgbClr val="8B3C67"/>
                </a:solidFill>
                <a:latin typeface="Montserrat SemiBold" pitchFamily="2" charset="-52"/>
                <a:ea typeface="Tahoma" panose="020B0604030504040204" pitchFamily="34" charset="0"/>
                <a:cs typeface="Tahoma" panose="020B0604030504040204" pitchFamily="34" charset="0"/>
              </a:rPr>
              <a:t>4. «Возвращение» логопедов в логопедию. </a:t>
            </a:r>
          </a:p>
          <a:p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Montserrat SemiBold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Montserrat SemiBold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Montserrat SemiBold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0489" y="824467"/>
            <a:ext cx="6604514" cy="3990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solidFill>
                  <a:srgbClr val="8B3C67"/>
                </a:solidFill>
                <a:latin typeface="Montserrat ExtraBold" pitchFamily="2" charset="-52"/>
              </a:rPr>
              <a:t>Некоторые проблемы, требующие решения на настоящем этапе развития логопедии:</a:t>
            </a:r>
          </a:p>
        </p:txBody>
      </p:sp>
    </p:spTree>
    <p:extLst>
      <p:ext uri="{BB962C8B-B14F-4D97-AF65-F5344CB8AC3E}">
        <p14:creationId xmlns:p14="http://schemas.microsoft.com/office/powerpoint/2010/main" val="223669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22549" y="82194"/>
            <a:ext cx="10135339" cy="4577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solidFill>
                  <a:schemeClr val="bg1"/>
                </a:solidFill>
                <a:latin typeface="Montserrat ExtraBold" pitchFamily="2" charset="-52"/>
              </a:rPr>
              <a:t>Организация и  содержание логопедического обследования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73717" y="1525619"/>
            <a:ext cx="6136196" cy="1447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8425">
              <a:spcBef>
                <a:spcPts val="600"/>
              </a:spcBef>
            </a:pPr>
            <a:endParaRPr lang="en-US" dirty="0">
              <a:solidFill>
                <a:schemeClr val="tx1"/>
              </a:solidFill>
              <a:latin typeface="Montserrat SemiBold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5BBA3C8-B93F-4B66-9C85-3CC7F1536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349144"/>
              </p:ext>
            </p:extLst>
          </p:nvPr>
        </p:nvGraphicFramePr>
        <p:xfrm>
          <a:off x="-20023" y="849927"/>
          <a:ext cx="9048014" cy="433828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33770">
                  <a:extLst>
                    <a:ext uri="{9D8B030D-6E8A-4147-A177-3AD203B41FA5}">
                      <a16:colId xmlns:a16="http://schemas.microsoft.com/office/drawing/2014/main" val="907105271"/>
                    </a:ext>
                  </a:extLst>
                </a:gridCol>
                <a:gridCol w="1503561">
                  <a:extLst>
                    <a:ext uri="{9D8B030D-6E8A-4147-A177-3AD203B41FA5}">
                      <a16:colId xmlns:a16="http://schemas.microsoft.com/office/drawing/2014/main" val="351795222"/>
                    </a:ext>
                  </a:extLst>
                </a:gridCol>
                <a:gridCol w="1503561">
                  <a:extLst>
                    <a:ext uri="{9D8B030D-6E8A-4147-A177-3AD203B41FA5}">
                      <a16:colId xmlns:a16="http://schemas.microsoft.com/office/drawing/2014/main" val="253831570"/>
                    </a:ext>
                  </a:extLst>
                </a:gridCol>
                <a:gridCol w="3007122">
                  <a:extLst>
                    <a:ext uri="{9D8B030D-6E8A-4147-A177-3AD203B41FA5}">
                      <a16:colId xmlns:a16="http://schemas.microsoft.com/office/drawing/2014/main" val="767988717"/>
                    </a:ext>
                  </a:extLst>
                </a:gridCol>
              </a:tblGrid>
              <a:tr h="285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Компонент логопедического обследования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622" marR="346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Материал, на котором проводится обследование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622" marR="346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Условия обследования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622" marR="346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Результаты обследования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622" marR="346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20496"/>
                  </a:ext>
                </a:extLst>
              </a:tr>
              <a:tr h="28511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Дискурс-анализ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622" marR="346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Дискурс (устный и письменный)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622" marR="346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Спонтанное общение «ребенок – взрослый», «ребенок – ребенок».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Анализ готовой речевой продукции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622" marR="346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Употребление языковых, паралингвистических и экстралингвистических знаков.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622" marR="346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155407"/>
                  </a:ext>
                </a:extLst>
              </a:tr>
              <a:tr h="139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Особенности коммуникативного взаимодействия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622" marR="346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19131"/>
                  </a:ext>
                </a:extLst>
              </a:tr>
              <a:tr h="398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Особенности построения диалогических и монологических текстов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622" marR="346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72842"/>
                  </a:ext>
                </a:extLst>
              </a:tr>
              <a:tr h="386033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</a:rPr>
                        <a:t>При наличии отклонений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622" marR="346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22273"/>
                  </a:ext>
                </a:extLst>
              </a:tr>
              <a:tr h="430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Углубленное обследование отдельных сторон речи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622" marR="346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Специально отобранный языковой материал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622" marR="346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Целенаправленное выполнение заданий учителя-логопеда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622" marR="346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Многофункциональные задания при наличии основного объекта обследования и фоновых объектов обследования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622" marR="346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876086"/>
                  </a:ext>
                </a:extLst>
              </a:tr>
              <a:tr h="386033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</a:rPr>
                        <a:t>При наличии затруднений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622" marR="346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136003"/>
                  </a:ext>
                </a:extLst>
              </a:tr>
              <a:tr h="19770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Исследование языковой способности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622" marR="346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Специально отобранный языковой материал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622" marR="346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Экспериментальное обучение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622" marR="346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Моделирование грамматических форм по образцу.</a:t>
                      </a:r>
                    </a:p>
                  </a:txBody>
                  <a:tcPr marL="34622" marR="346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95475"/>
                  </a:ext>
                </a:extLst>
              </a:tr>
              <a:tr h="334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Обучаемость речевым образцам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622" marR="346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496932"/>
                  </a:ext>
                </a:extLst>
              </a:tr>
              <a:tr h="305219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</a:rPr>
                        <a:t>При наличии отклонений в  развитии речи</a:t>
                      </a:r>
                    </a:p>
                  </a:txBody>
                  <a:tcPr marL="34622" marR="346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050792"/>
                  </a:ext>
                </a:extLst>
              </a:tr>
              <a:tr h="285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Определение формы речевого нарушения в рамках клинико-педагогической классификации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622" marR="346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Стандартизированные артикуляционные пробы.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622" marR="346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Осмотр артикуляционного аппарата.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Выполнение артикуляционных (дыхательных, голосовых) упражнений.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Наблюдение в процессе обследования.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622" marR="346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Специфика строения и двигательных функций артикуляционного аппарата.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622" marR="346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793409"/>
                  </a:ext>
                </a:extLst>
              </a:tr>
              <a:tr h="886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622" marR="346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Наличие иных симптомов и синдромов, как биологического звена речевого нарушения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622" marR="346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98767"/>
                  </a:ext>
                </a:extLst>
              </a:tr>
            </a:tbl>
          </a:graphicData>
        </a:graphic>
      </p:graphicFrame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582D2612-4122-48BC-BA6E-CABEA73F7E2B}"/>
              </a:ext>
            </a:extLst>
          </p:cNvPr>
          <p:cNvSpPr/>
          <p:nvPr/>
        </p:nvSpPr>
        <p:spPr>
          <a:xfrm>
            <a:off x="2303958" y="2014735"/>
            <a:ext cx="410565" cy="355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2271DEB7-B588-42FA-BCEE-F1B82BA0561E}"/>
              </a:ext>
            </a:extLst>
          </p:cNvPr>
          <p:cNvSpPr/>
          <p:nvPr/>
        </p:nvSpPr>
        <p:spPr>
          <a:xfrm>
            <a:off x="2303957" y="2818338"/>
            <a:ext cx="410565" cy="355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A7775560-ADB9-404E-8FDF-A048D018614C}"/>
              </a:ext>
            </a:extLst>
          </p:cNvPr>
          <p:cNvSpPr/>
          <p:nvPr/>
        </p:nvSpPr>
        <p:spPr>
          <a:xfrm>
            <a:off x="2303956" y="3663054"/>
            <a:ext cx="410565" cy="355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636B14-C12F-41CB-B692-1C1DF0D1C625}"/>
              </a:ext>
            </a:extLst>
          </p:cNvPr>
          <p:cNvSpPr txBox="1"/>
          <p:nvPr/>
        </p:nvSpPr>
        <p:spPr>
          <a:xfrm>
            <a:off x="1156393" y="503545"/>
            <a:ext cx="6136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Иерархия компонентов логопедического обследования</a:t>
            </a:r>
            <a:endParaRPr lang="ru-RU" dirty="0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0D41949A-B1FE-4A31-83C0-3479337E506A}"/>
              </a:ext>
            </a:extLst>
          </p:cNvPr>
          <p:cNvSpPr/>
          <p:nvPr/>
        </p:nvSpPr>
        <p:spPr>
          <a:xfrm>
            <a:off x="2714523" y="2014735"/>
            <a:ext cx="288982" cy="1996611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60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5687" y="82194"/>
            <a:ext cx="10135339" cy="4577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chemeClr val="bg1"/>
                </a:solidFill>
                <a:latin typeface="+mn-lt"/>
              </a:rPr>
              <a:t>Особенности современного этапа разработки проектов программ ОО для </a:t>
            </a:r>
            <a:r>
              <a:rPr lang="ru-RU" sz="1600" b="1" dirty="0" err="1">
                <a:solidFill>
                  <a:schemeClr val="bg1"/>
                </a:solidFill>
                <a:latin typeface="+mn-lt"/>
              </a:rPr>
              <a:t>детейс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 ТНР</a:t>
            </a:r>
          </a:p>
          <a:p>
            <a:pPr algn="l"/>
            <a:endParaRPr lang="ru-RU" sz="1600" dirty="0">
              <a:solidFill>
                <a:schemeClr val="bg1"/>
              </a:solidFill>
              <a:latin typeface="Montserrat ExtraBold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73717" y="1525619"/>
            <a:ext cx="6136196" cy="1447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8425">
              <a:spcBef>
                <a:spcPts val="600"/>
              </a:spcBef>
            </a:pPr>
            <a:endParaRPr lang="en-US" dirty="0">
              <a:solidFill>
                <a:schemeClr val="tx1"/>
              </a:solidFill>
              <a:latin typeface="Montserrat SemiBold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69F99C-3AC0-4506-ACD6-03E8F5EA8C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06" t="11656" r="22645" b="7424"/>
          <a:stretch/>
        </p:blipFill>
        <p:spPr>
          <a:xfrm>
            <a:off x="803930" y="1270544"/>
            <a:ext cx="3628826" cy="29143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EEC502A-A210-4B9A-9DE4-03372AFEBE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86" t="12357" r="23938" b="12491"/>
          <a:stretch/>
        </p:blipFill>
        <p:spPr>
          <a:xfrm>
            <a:off x="5232771" y="940478"/>
            <a:ext cx="3370840" cy="277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79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08986" y="576383"/>
            <a:ext cx="8666969" cy="4349913"/>
          </a:xfrm>
          <a:prstGeom prst="rect">
            <a:avLst/>
          </a:prstGeom>
          <a:solidFill>
            <a:srgbClr val="6884C2"/>
          </a:solidFill>
          <a:ln>
            <a:solidFill>
              <a:srgbClr val="4B5A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0994" indent="-257175" algn="just"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ru-RU" b="1"/>
          </a:p>
          <a:p>
            <a:pPr algn="ctr"/>
            <a:endParaRPr lang="en-US" sz="21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335757" y="-196729"/>
            <a:ext cx="7314734" cy="686613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r>
              <a:rPr lang="ru-RU" sz="1400" dirty="0">
                <a:solidFill>
                  <a:srgbClr val="8B3C67"/>
                </a:solidFill>
                <a:latin typeface="Montserrat ExtraBold" pitchFamily="2" charset="-52"/>
              </a:rPr>
              <a:t>Контингент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CD4DF30-3572-483F-9E13-159B6BC72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5698"/>
              </p:ext>
            </p:extLst>
          </p:nvPr>
        </p:nvGraphicFramePr>
        <p:xfrm>
          <a:off x="308984" y="572911"/>
          <a:ext cx="8666969" cy="4371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3478">
                  <a:extLst>
                    <a:ext uri="{9D8B030D-6E8A-4147-A177-3AD203B41FA5}">
                      <a16:colId xmlns:a16="http://schemas.microsoft.com/office/drawing/2014/main" val="3811595754"/>
                    </a:ext>
                  </a:extLst>
                </a:gridCol>
                <a:gridCol w="4813491">
                  <a:extLst>
                    <a:ext uri="{9D8B030D-6E8A-4147-A177-3AD203B41FA5}">
                      <a16:colId xmlns:a16="http://schemas.microsoft.com/office/drawing/2014/main" val="4008225054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ru-RU" sz="1400" b="1" kern="1200" dirty="0">
                          <a:solidFill>
                            <a:srgbClr val="8B3C67"/>
                          </a:solidFill>
                          <a:latin typeface="Montserrat ExtraBold" pitchFamily="2" charset="-52"/>
                          <a:ea typeface="+mj-ea"/>
                          <a:cs typeface="+mj-cs"/>
                        </a:rPr>
                        <a:t>Вариант 5.1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ru-RU" sz="1400" kern="1200" dirty="0">
                          <a:solidFill>
                            <a:srgbClr val="8B3C67"/>
                          </a:solidFill>
                          <a:latin typeface="Montserrat ExtraBold" pitchFamily="2" charset="-52"/>
                          <a:ea typeface="+mj-ea"/>
                          <a:cs typeface="+mj-cs"/>
                        </a:rPr>
                        <a:t>Вариант 5.2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289485"/>
                  </a:ext>
                </a:extLst>
              </a:tr>
              <a:tr h="862203">
                <a:tc>
                  <a:txBody>
                    <a:bodyPr/>
                    <a:lstStyle/>
                    <a:p>
                      <a:pPr marL="0" indent="450215" algn="l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8B3C67"/>
                          </a:solidFill>
                          <a:latin typeface="Montserrat ExtraBold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негрубое недоразвитие устной речи, как правило, осложненное органическим поражением центральной нервной системы;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ru-RU" sz="1100" b="1" kern="1200" dirty="0">
                          <a:solidFill>
                            <a:srgbClr val="8B3C67"/>
                          </a:solidFill>
                          <a:latin typeface="Montserrat ExtraBold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резистентная к коррекционному воздействию форма общего недоразвития речи, как правило, осложненная органическим поражением центральной нервной системы;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430950"/>
                  </a:ext>
                </a:extLst>
              </a:tr>
              <a:tr h="587883">
                <a:tc>
                  <a:txBody>
                    <a:bodyPr/>
                    <a:lstStyle/>
                    <a:p>
                      <a:pPr marL="0" indent="450215" algn="l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8B3C67"/>
                          </a:solidFill>
                          <a:latin typeface="Montserrat ExtraBold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нарушения чтения и нарушения письма (легкой степени);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ru-RU" sz="1100" b="1" kern="1200" dirty="0">
                          <a:solidFill>
                            <a:srgbClr val="8B3C67"/>
                          </a:solidFill>
                          <a:latin typeface="Montserrat ExtraBold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нарушения чтения и нарушения письма средней и тяжелой степеней выраженности;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601415"/>
                  </a:ext>
                </a:extLst>
              </a:tr>
              <a:tr h="921874">
                <a:tc>
                  <a:txBody>
                    <a:bodyPr/>
                    <a:lstStyle/>
                    <a:p>
                      <a:pPr marL="0" indent="450215" algn="l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 err="1">
                          <a:solidFill>
                            <a:srgbClr val="8B3C67"/>
                          </a:solidFill>
                          <a:latin typeface="Montserrat ExtraBold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темпоритмические</a:t>
                      </a:r>
                      <a:r>
                        <a:rPr lang="ru-RU" sz="1100" b="1" kern="1200" dirty="0">
                          <a:solidFill>
                            <a:srgbClr val="8B3C67"/>
                          </a:solidFill>
                          <a:latin typeface="Montserrat ExtraBold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нарушения речи (заикание и др.) (легкой и средней степеней);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ru-RU" sz="1100" b="1" kern="1200" dirty="0" err="1">
                          <a:solidFill>
                            <a:srgbClr val="8B3C67"/>
                          </a:solidFill>
                          <a:latin typeface="Montserrat ExtraBold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темпоритмические</a:t>
                      </a:r>
                      <a:r>
                        <a:rPr lang="ru-RU" sz="1100" b="1" kern="1200" dirty="0">
                          <a:solidFill>
                            <a:srgbClr val="8B3C67"/>
                          </a:solidFill>
                          <a:latin typeface="Montserrat ExtraBold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нарушения речи тяжелой степени (заикание и др.);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endParaRPr lang="ru-RU" sz="1100" b="1" kern="1200" dirty="0">
                        <a:solidFill>
                          <a:srgbClr val="8B3C67"/>
                        </a:solidFill>
                        <a:latin typeface="Montserrat ExtraBold" pitchFamily="2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92662"/>
                  </a:ext>
                </a:extLst>
              </a:tr>
              <a:tr h="921874">
                <a:tc rowSpan="2">
                  <a:txBody>
                    <a:bodyPr/>
                    <a:lstStyle/>
                    <a:p>
                      <a:pPr marL="0" indent="450215" algn="l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8B3C67"/>
                          </a:solidFill>
                          <a:latin typeface="Montserrat ExtraBold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нарушения голоса (</a:t>
                      </a:r>
                      <a:r>
                        <a:rPr lang="ru-RU" sz="1100" b="1" kern="1200" dirty="0" err="1">
                          <a:solidFill>
                            <a:srgbClr val="8B3C67"/>
                          </a:solidFill>
                          <a:latin typeface="Montserrat ExtraBold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дисфония</a:t>
                      </a:r>
                      <a:r>
                        <a:rPr lang="ru-RU" sz="1100" b="1" kern="1200" dirty="0">
                          <a:solidFill>
                            <a:srgbClr val="8B3C67"/>
                          </a:solidFill>
                          <a:latin typeface="Montserrat ExtraBold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афония) (легкой и средней степени).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8B3C67"/>
                          </a:solidFill>
                          <a:latin typeface="Montserrat ExtraBold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нарушения (распад) речи (афазия) и/или выраженные расстройства артикуляции (дизартрия, механическая дислалия), возникшие в результате заболеваний, оперативного вмешательства, травм и др.;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endParaRPr lang="ru-RU" sz="1100" b="1" kern="1200" dirty="0">
                        <a:solidFill>
                          <a:srgbClr val="8B3C67"/>
                        </a:solidFill>
                        <a:latin typeface="Montserrat ExtraBold" pitchFamily="2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902729"/>
                  </a:ext>
                </a:extLst>
              </a:tr>
              <a:tr h="689309">
                <a:tc vMerge="1"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8B3C67"/>
                          </a:solidFill>
                          <a:latin typeface="Montserrat ExtraBold" pitchFamily="2" charset="-5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комбинированные нарушения речевого развития (сочетанные проявления).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endParaRPr lang="ru-RU" sz="1100" b="1" kern="1200" dirty="0">
                        <a:solidFill>
                          <a:srgbClr val="8B3C67"/>
                        </a:solidFill>
                        <a:latin typeface="Montserrat ExtraBold" pitchFamily="2" charset="-5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38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58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00080" y="-53588"/>
            <a:ext cx="9774878" cy="4906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  <a:latin typeface="Montserrat SemiBold" pitchFamily="2" charset="-52"/>
              </a:rPr>
              <a:t>Задачи курса Развитие речи: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8613" y="854538"/>
            <a:ext cx="76716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750"/>
              </a:spcAft>
              <a:buSzPts val="1000"/>
              <a:buFont typeface="+mj-lt"/>
              <a:buAutoNum type="arabicPeriod"/>
              <a:tabLst>
                <a:tab pos="342900" algn="l"/>
              </a:tabLst>
            </a:pPr>
            <a:r>
              <a:rPr lang="ru-RU" sz="1000" dirty="0">
                <a:solidFill>
                  <a:srgbClr val="8B3C67"/>
                </a:solidFill>
                <a:latin typeface="Montserrat Medium" pitchFamily="2" charset="-52"/>
              </a:rPr>
              <a:t>расширение номенклатуры языковых средств и формирование умения их активного использования в процессе учебной деятельности и социальной коммуникации.</a:t>
            </a:r>
          </a:p>
          <a:p>
            <a:pPr marL="342900" indent="-342900">
              <a:lnSpc>
                <a:spcPct val="115000"/>
              </a:lnSpc>
              <a:spcAft>
                <a:spcPts val="750"/>
              </a:spcAft>
              <a:buSzPts val="1000"/>
              <a:buFont typeface="+mj-lt"/>
              <a:buAutoNum type="arabicPeriod"/>
              <a:tabLst>
                <a:tab pos="342900" algn="l"/>
              </a:tabLst>
            </a:pPr>
            <a:r>
              <a:rPr lang="ru-RU" sz="1000" dirty="0">
                <a:solidFill>
                  <a:srgbClr val="8B3C67"/>
                </a:solidFill>
                <a:latin typeface="Montserrat Medium" pitchFamily="2" charset="-52"/>
              </a:rPr>
              <a:t>освоение знаний о русском языке, его устройстве и функционировании в различных сферах и ситуациях общения; о стилистических ресурсах русского языка; об основных нормах русского литературного языка; о русском речевом этикете;</a:t>
            </a:r>
          </a:p>
          <a:p>
            <a:pPr marL="342900" indent="-342900">
              <a:lnSpc>
                <a:spcPct val="115000"/>
              </a:lnSpc>
              <a:spcAft>
                <a:spcPts val="750"/>
              </a:spcAft>
              <a:buSzPts val="1000"/>
              <a:buFont typeface="+mj-lt"/>
              <a:buAutoNum type="arabicPeriod"/>
              <a:tabLst>
                <a:tab pos="342900" algn="l"/>
              </a:tabLst>
            </a:pPr>
            <a:r>
              <a:rPr lang="ru-RU" sz="1000" dirty="0">
                <a:solidFill>
                  <a:srgbClr val="8B3C67"/>
                </a:solidFill>
                <a:latin typeface="Montserrat Medium" pitchFamily="2" charset="-52"/>
              </a:rPr>
              <a:t>совершенствование речемыслительной деятельности, коммуникативных умений и навыков, обеспечивающих свободное владение русским литературным языком в разных сферах и ситуациях его использования; развитие готовности и способности к речевому взаимодействию и взаимопониманию, потребности к речевому самосовершенствованию;</a:t>
            </a:r>
          </a:p>
          <a:p>
            <a:pPr marL="342900" indent="-342900">
              <a:lnSpc>
                <a:spcPct val="115000"/>
              </a:lnSpc>
              <a:spcAft>
                <a:spcPts val="750"/>
              </a:spcAft>
              <a:buSzPts val="1000"/>
              <a:buFont typeface="+mj-lt"/>
              <a:buAutoNum type="arabicPeriod"/>
              <a:tabLst>
                <a:tab pos="342900" algn="l"/>
              </a:tabLst>
            </a:pPr>
            <a:r>
              <a:rPr lang="ru-RU" sz="1000" dirty="0">
                <a:solidFill>
                  <a:srgbClr val="8B3C67"/>
                </a:solidFill>
                <a:latin typeface="Montserrat Medium" pitchFamily="2" charset="-52"/>
              </a:rPr>
              <a:t>формирование и развитие текстовой компетенции: умений работать с текстов в ходе его восприятия, а также его продуцирования;</a:t>
            </a:r>
          </a:p>
          <a:p>
            <a:pPr marL="342900" indent="-342900">
              <a:lnSpc>
                <a:spcPct val="115000"/>
              </a:lnSpc>
              <a:spcAft>
                <a:spcPts val="750"/>
              </a:spcAft>
              <a:buSzPts val="1000"/>
              <a:buFont typeface="+mj-lt"/>
              <a:buAutoNum type="arabicPeriod"/>
              <a:tabLst>
                <a:tab pos="342900" algn="l"/>
              </a:tabLst>
            </a:pPr>
            <a:r>
              <a:rPr lang="ru-RU" sz="1000" dirty="0">
                <a:solidFill>
                  <a:srgbClr val="8B3C67"/>
                </a:solidFill>
                <a:latin typeface="Montserrat Medium" pitchFamily="2" charset="-52"/>
              </a:rPr>
              <a:t>развитие умений опознавать, анализировать, классифицировать языковые факты, оценивать их с точки зрения нормативности, соответствия ситуации и сфере общения; умений работать с текстом, осуществлять информационный поиск, извлекать и преобразовывать необходимую информацию;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000" dirty="0">
                <a:solidFill>
                  <a:srgbClr val="8B3C67"/>
                </a:solidFill>
                <a:latin typeface="Montserrat Medium" pitchFamily="2" charset="-52"/>
              </a:rPr>
              <a:t>формирование социальных коммуникативных компетенций.</a:t>
            </a:r>
          </a:p>
        </p:txBody>
      </p:sp>
    </p:spTree>
    <p:extLst>
      <p:ext uri="{BB962C8B-B14F-4D97-AF65-F5344CB8AC3E}">
        <p14:creationId xmlns:p14="http://schemas.microsoft.com/office/powerpoint/2010/main" val="243120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93190"/>
            <a:ext cx="5962216" cy="641337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5" name="Прямоугольник 4"/>
          <p:cNvSpPr/>
          <p:nvPr/>
        </p:nvSpPr>
        <p:spPr>
          <a:xfrm>
            <a:off x="509866" y="1813858"/>
            <a:ext cx="8327570" cy="242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425">
              <a:spcBef>
                <a:spcPts val="600"/>
              </a:spcBef>
            </a:pPr>
            <a:r>
              <a:rPr lang="ru-RU" sz="1200" dirty="0">
                <a:solidFill>
                  <a:schemeClr val="bg1"/>
                </a:solidFill>
                <a:latin typeface="Montserrat ExtraBold" pitchFamily="2" charset="-52"/>
                <a:ea typeface="Tahoma" panose="020B0604030504040204" pitchFamily="34" charset="0"/>
                <a:cs typeface="Tahoma" panose="020B0604030504040204" pitchFamily="34" charset="0"/>
              </a:rPr>
              <a:t>должны соответствовать следующим требованиям:</a:t>
            </a:r>
            <a:endParaRPr lang="en-US" sz="3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4175" indent="-285750">
              <a:spcBef>
                <a:spcPts val="600"/>
              </a:spcBef>
              <a:buFont typeface="Arial" pitchFamily="34" charset="0"/>
              <a:buChar char="•"/>
            </a:pPr>
            <a:endParaRPr lang="ru-RU" sz="1050" b="1" dirty="0">
              <a:solidFill>
                <a:schemeClr val="tx1">
                  <a:lumMod val="65000"/>
                  <a:lumOff val="35000"/>
                </a:schemeClr>
              </a:solidFill>
              <a:latin typeface="Montserrat Medium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4175" indent="-285750">
              <a:spcBef>
                <a:spcPts val="600"/>
              </a:spcBef>
              <a:buFont typeface="Arial" pitchFamily="34" charset="0"/>
              <a:buChar char="•"/>
            </a:pPr>
            <a:endParaRPr lang="ru-RU" sz="1050" b="1" dirty="0">
              <a:solidFill>
                <a:schemeClr val="tx1">
                  <a:lumMod val="65000"/>
                  <a:lumOff val="35000"/>
                </a:schemeClr>
              </a:solidFill>
              <a:latin typeface="Montserrat Medium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4175" indent="-285750">
              <a:spcBef>
                <a:spcPts val="600"/>
              </a:spcBef>
              <a:buFont typeface="Arial" pitchFamily="34" charset="0"/>
              <a:buChar char="•"/>
            </a:pPr>
            <a:endParaRPr lang="ru-RU" sz="1050" b="1" dirty="0">
              <a:solidFill>
                <a:schemeClr val="tx1">
                  <a:lumMod val="65000"/>
                  <a:lumOff val="35000"/>
                </a:schemeClr>
              </a:solidFill>
              <a:latin typeface="Montserrat Medium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4175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rgbClr val="8B3C67"/>
                </a:solidFill>
                <a:latin typeface="Montserrat Medium" pitchFamily="2" charset="-52"/>
              </a:rPr>
              <a:t>Быть дифференцированными в зависимости от возраста ребенка.</a:t>
            </a:r>
          </a:p>
          <a:p>
            <a:pPr marL="384175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rgbClr val="8B3C67"/>
                </a:solidFill>
                <a:latin typeface="Montserrat Medium" pitchFamily="2" charset="-52"/>
              </a:rPr>
              <a:t>Различаться в зависимости от  первичности/ вторичности речевого дефекта или его наличия в структуре сочетанного нарушения.</a:t>
            </a:r>
          </a:p>
          <a:p>
            <a:pPr marL="384175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rgbClr val="8B3C67"/>
                </a:solidFill>
                <a:latin typeface="Montserrat Medium" pitchFamily="2" charset="-52"/>
              </a:rPr>
              <a:t>Отражать динамику речевого развития у ребенка.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38106" y="508911"/>
            <a:ext cx="9164145" cy="7832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solidFill>
                  <a:srgbClr val="8B3C67"/>
                </a:solidFill>
                <a:latin typeface="Montserrat ExtraBold" pitchFamily="2" charset="-52"/>
              </a:rPr>
              <a:t>Логопедические заключения</a:t>
            </a:r>
          </a:p>
        </p:txBody>
      </p:sp>
    </p:spTree>
    <p:extLst>
      <p:ext uri="{BB962C8B-B14F-4D97-AF65-F5344CB8AC3E}">
        <p14:creationId xmlns:p14="http://schemas.microsoft.com/office/powerpoint/2010/main" val="139110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00080" y="-53588"/>
            <a:ext cx="9774878" cy="4906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  <a:latin typeface="Montserrat SemiBold" pitchFamily="2" charset="-52"/>
              </a:rPr>
              <a:t>Возвращение логопедов в логопедию. </a:t>
            </a:r>
          </a:p>
          <a:p>
            <a:pPr algn="l"/>
            <a:r>
              <a:rPr lang="ru-RU" sz="1800" b="1" dirty="0">
                <a:solidFill>
                  <a:schemeClr val="bg1"/>
                </a:solidFill>
                <a:latin typeface="Montserrat SemiBold" pitchFamily="2" charset="-52"/>
              </a:rPr>
              <a:t>Преодоление проблем: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8613" y="854538"/>
            <a:ext cx="7671638" cy="3552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750"/>
              </a:spcAft>
              <a:buSzPts val="1000"/>
              <a:buFont typeface="+mj-lt"/>
              <a:buAutoNum type="arabicPeriod"/>
              <a:tabLst>
                <a:tab pos="342900" algn="l"/>
              </a:tabLst>
            </a:pPr>
            <a:r>
              <a:rPr lang="ru-RU" dirty="0">
                <a:solidFill>
                  <a:srgbClr val="8B3C67"/>
                </a:solidFill>
                <a:latin typeface="Montserrat Medium" pitchFamily="2" charset="-52"/>
              </a:rPr>
              <a:t>Неумение грамотно обследовать речь детей.</a:t>
            </a:r>
          </a:p>
          <a:p>
            <a:pPr marL="342900" indent="-342900">
              <a:lnSpc>
                <a:spcPct val="115000"/>
              </a:lnSpc>
              <a:spcAft>
                <a:spcPts val="750"/>
              </a:spcAft>
              <a:buSzPts val="1000"/>
              <a:buFont typeface="+mj-lt"/>
              <a:buAutoNum type="arabicPeriod"/>
              <a:tabLst>
                <a:tab pos="342900" algn="l"/>
              </a:tabLst>
            </a:pPr>
            <a:r>
              <a:rPr lang="ru-RU" dirty="0">
                <a:solidFill>
                  <a:srgbClr val="8B3C67"/>
                </a:solidFill>
                <a:latin typeface="Montserrat Medium" pitchFamily="2" charset="-52"/>
              </a:rPr>
              <a:t>Неумение грамотно разработать рабочую программу</a:t>
            </a:r>
          </a:p>
          <a:p>
            <a:pPr marL="342900" indent="-342900">
              <a:lnSpc>
                <a:spcPct val="115000"/>
              </a:lnSpc>
              <a:spcAft>
                <a:spcPts val="750"/>
              </a:spcAft>
              <a:buSzPts val="1000"/>
              <a:buFont typeface="+mj-lt"/>
              <a:buAutoNum type="arabicPeriod"/>
              <a:tabLst>
                <a:tab pos="342900" algn="l"/>
              </a:tabLst>
            </a:pPr>
            <a:r>
              <a:rPr lang="ru-RU" dirty="0">
                <a:solidFill>
                  <a:srgbClr val="8B3C67"/>
                </a:solidFill>
                <a:latin typeface="Montserrat Medium" pitchFamily="2" charset="-52"/>
              </a:rPr>
              <a:t>Подмена коррекционной работы общеобразовательными занятиями</a:t>
            </a:r>
          </a:p>
          <a:p>
            <a:pPr marL="342900" indent="-342900">
              <a:lnSpc>
                <a:spcPct val="115000"/>
              </a:lnSpc>
              <a:spcAft>
                <a:spcPts val="750"/>
              </a:spcAft>
              <a:buSzPts val="1000"/>
              <a:buFont typeface="+mj-lt"/>
              <a:buAutoNum type="arabicPeriod"/>
              <a:tabLst>
                <a:tab pos="342900" algn="l"/>
              </a:tabLst>
            </a:pPr>
            <a:r>
              <a:rPr lang="ru-RU" dirty="0">
                <a:solidFill>
                  <a:srgbClr val="8B3C67"/>
                </a:solidFill>
                <a:latin typeface="Montserrat Medium" pitchFamily="2" charset="-52"/>
              </a:rPr>
              <a:t>Восполнение профессиональных дефицитов за счет «инновационных» методик (по верхам).</a:t>
            </a:r>
          </a:p>
          <a:p>
            <a:pPr marL="342900" indent="-342900">
              <a:lnSpc>
                <a:spcPct val="115000"/>
              </a:lnSpc>
              <a:spcAft>
                <a:spcPts val="750"/>
              </a:spcAft>
              <a:buSzPts val="1000"/>
              <a:buFont typeface="+mj-lt"/>
              <a:buAutoNum type="arabicPeriod"/>
              <a:tabLst>
                <a:tab pos="342900" algn="l"/>
              </a:tabLst>
            </a:pPr>
            <a:r>
              <a:rPr lang="ru-RU" dirty="0">
                <a:solidFill>
                  <a:srgbClr val="8B3C67"/>
                </a:solidFill>
                <a:latin typeface="Montserrat Medium" pitchFamily="2" charset="-52"/>
              </a:rPr>
              <a:t>Изобретение терапий</a:t>
            </a:r>
          </a:p>
          <a:p>
            <a:pPr marL="342900" indent="-342900">
              <a:lnSpc>
                <a:spcPct val="115000"/>
              </a:lnSpc>
              <a:spcAft>
                <a:spcPts val="750"/>
              </a:spcAft>
              <a:buSzPts val="1000"/>
              <a:buFont typeface="+mj-lt"/>
              <a:buAutoNum type="arabicPeriod"/>
              <a:tabLst>
                <a:tab pos="342900" algn="l"/>
              </a:tabLst>
            </a:pPr>
            <a:r>
              <a:rPr lang="ru-RU" dirty="0">
                <a:solidFill>
                  <a:srgbClr val="8B3C67"/>
                </a:solidFill>
                <a:latin typeface="Montserrat Medium" pitchFamily="2" charset="-52"/>
              </a:rPr>
              <a:t>Использование готовых шаблонов</a:t>
            </a:r>
          </a:p>
          <a:p>
            <a:pPr marL="342900" indent="-342900">
              <a:lnSpc>
                <a:spcPct val="115000"/>
              </a:lnSpc>
              <a:spcAft>
                <a:spcPts val="750"/>
              </a:spcAft>
              <a:buSzPts val="1000"/>
              <a:buFont typeface="+mj-lt"/>
              <a:buAutoNum type="arabicPeriod"/>
              <a:tabLst>
                <a:tab pos="342900" algn="l"/>
              </a:tabLst>
            </a:pPr>
            <a:r>
              <a:rPr lang="ru-RU" dirty="0">
                <a:solidFill>
                  <a:srgbClr val="8B3C67"/>
                </a:solidFill>
                <a:latin typeface="Montserrat Medium" pitchFamily="2" charset="-52"/>
              </a:rPr>
              <a:t>Уход в смежные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302533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6692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637</Words>
  <Application>Microsoft Office PowerPoint</Application>
  <PresentationFormat>Экран (16:9)</PresentationFormat>
  <Paragraphs>86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Montserrat ExtraBold</vt:lpstr>
      <vt:lpstr>Montserrat Medium</vt:lpstr>
      <vt:lpstr>Montserrat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</dc:creator>
  <cp:lastModifiedBy>Olga</cp:lastModifiedBy>
  <cp:revision>18</cp:revision>
  <dcterms:created xsi:type="dcterms:W3CDTF">2021-10-29T19:36:18Z</dcterms:created>
  <dcterms:modified xsi:type="dcterms:W3CDTF">2021-11-24T08:18:06Z</dcterms:modified>
</cp:coreProperties>
</file>